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77" r:id="rId2"/>
    <p:sldId id="286" r:id="rId3"/>
    <p:sldId id="287" r:id="rId4"/>
    <p:sldId id="288" r:id="rId5"/>
    <p:sldId id="289" r:id="rId6"/>
    <p:sldId id="290" r:id="rId7"/>
    <p:sldId id="291" r:id="rId8"/>
    <p:sldId id="283" r:id="rId9"/>
    <p:sldId id="28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353" autoAdjust="0"/>
  </p:normalViewPr>
  <p:slideViewPr>
    <p:cSldViewPr>
      <p:cViewPr varScale="1">
        <p:scale>
          <a:sx n="156" d="100"/>
          <a:sy n="156" d="100"/>
        </p:scale>
        <p:origin x="456" y="1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692781-A133-4846-9A11-E10B3D5D7E3E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A7F99D-61F1-4DF6-8CA7-85C140DA9B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4855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0" y="-1"/>
            <a:ext cx="48768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9" name="矩形 38"/>
          <p:cNvSpPr/>
          <p:nvPr/>
        </p:nvSpPr>
        <p:spPr>
          <a:xfrm>
            <a:off x="412744" y="680477"/>
            <a:ext cx="60960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40" name="矩形 39"/>
          <p:cNvSpPr/>
          <p:nvPr/>
        </p:nvSpPr>
        <p:spPr>
          <a:xfrm>
            <a:off x="358764" y="680477"/>
            <a:ext cx="36576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41" name="矩形 40"/>
          <p:cNvSpPr/>
          <p:nvPr/>
        </p:nvSpPr>
        <p:spPr>
          <a:xfrm>
            <a:off x="333360" y="680477"/>
            <a:ext cx="1219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42" name="矩形 41"/>
          <p:cNvSpPr/>
          <p:nvPr/>
        </p:nvSpPr>
        <p:spPr>
          <a:xfrm>
            <a:off x="295691" y="680477"/>
            <a:ext cx="1219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1219200" y="4343400"/>
            <a:ext cx="10363200" cy="1975104"/>
          </a:xfrm>
        </p:spPr>
        <p:txBody>
          <a:bodyPr/>
          <a:lstStyle>
            <a:lvl1pPr marR="9144" algn="l">
              <a:defRPr sz="4000" b="1" cap="all" spc="0" baseline="0">
                <a:effectLst>
                  <a:reflection blurRad="12700" stA="34000" endA="740" endPos="53000" dir="5400000" sy="-100000" algn="bl" rotWithShape="0"/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1219200" y="2834640"/>
            <a:ext cx="10363200" cy="1508760"/>
          </a:xfrm>
        </p:spPr>
        <p:txBody>
          <a:bodyPr lIns="100584" tIns="45720" anchor="b"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56" name="矩形 55"/>
          <p:cNvSpPr/>
          <p:nvPr/>
        </p:nvSpPr>
        <p:spPr>
          <a:xfrm>
            <a:off x="340388" y="5047394"/>
            <a:ext cx="97536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65" name="矩形 64"/>
          <p:cNvSpPr/>
          <p:nvPr/>
        </p:nvSpPr>
        <p:spPr>
          <a:xfrm>
            <a:off x="340388" y="4796819"/>
            <a:ext cx="97536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66" name="矩形 65"/>
          <p:cNvSpPr/>
          <p:nvPr/>
        </p:nvSpPr>
        <p:spPr>
          <a:xfrm>
            <a:off x="340388" y="4637685"/>
            <a:ext cx="97536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67" name="矩形 66"/>
          <p:cNvSpPr/>
          <p:nvPr/>
        </p:nvSpPr>
        <p:spPr>
          <a:xfrm>
            <a:off x="340388" y="4542559"/>
            <a:ext cx="97536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641600" cy="5851525"/>
          </a:xfrm>
        </p:spPr>
        <p:txBody>
          <a:bodyPr vert="eaVert" anchor="ctr"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12800" y="274640"/>
            <a:ext cx="7823200" cy="5851525"/>
          </a:xfrm>
        </p:spPr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 13"/>
          <p:cNvSpPr>
            <a:spLocks/>
          </p:cNvSpPr>
          <p:nvPr/>
        </p:nvSpPr>
        <p:spPr bwMode="auto">
          <a:xfrm>
            <a:off x="6438603" y="1073888"/>
            <a:ext cx="5762848" cy="5791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3648"/>
              </a:cxn>
              <a:cxn ang="0">
                <a:pos x="720" y="2016"/>
              </a:cxn>
              <a:cxn ang="0">
                <a:pos x="2736" y="0"/>
              </a:cxn>
              <a:cxn ang="0">
                <a:pos x="2736" y="96"/>
              </a:cxn>
              <a:cxn ang="0">
                <a:pos x="744" y="2038"/>
              </a:cxn>
              <a:cxn ang="0">
                <a:pos x="48" y="3648"/>
              </a:cxn>
              <a:cxn ang="0">
                <a:pos x="0" y="3648"/>
              </a:cxn>
            </a:cxnLst>
            <a:rect l="0" t="0" r="0" b="0"/>
            <a:pathLst>
              <a:path w="2736" h="3648">
                <a:moveTo>
                  <a:pt x="0" y="3648"/>
                </a:moveTo>
                <a:lnTo>
                  <a:pt x="720" y="2016"/>
                </a:lnTo>
                <a:lnTo>
                  <a:pt x="2736" y="672"/>
                </a:lnTo>
                <a:lnTo>
                  <a:pt x="2736" y="720"/>
                </a:lnTo>
                <a:lnTo>
                  <a:pt x="744" y="2038"/>
                </a:lnTo>
                <a:lnTo>
                  <a:pt x="48" y="3648"/>
                </a:lnTo>
                <a:lnTo>
                  <a:pt x="48" y="3648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5" name="任意多边形 14"/>
          <p:cNvSpPr>
            <a:spLocks/>
          </p:cNvSpPr>
          <p:nvPr/>
        </p:nvSpPr>
        <p:spPr bwMode="auto">
          <a:xfrm>
            <a:off x="498621" y="0"/>
            <a:ext cx="7352715" cy="661533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4080"/>
              </a:cxn>
              <a:cxn ang="0">
                <a:pos x="0" y="4128"/>
              </a:cxn>
              <a:cxn ang="0">
                <a:pos x="3504" y="2640"/>
              </a:cxn>
              <a:cxn ang="0">
                <a:pos x="2880" y="0"/>
              </a:cxn>
              <a:cxn ang="0">
                <a:pos x="2832" y="0"/>
              </a:cxn>
              <a:cxn ang="0">
                <a:pos x="3465" y="2619"/>
              </a:cxn>
              <a:cxn ang="0">
                <a:pos x="0" y="4080"/>
              </a:cxn>
            </a:cxnLst>
            <a:rect l="0" t="0" r="0" b="0"/>
            <a:pathLst>
              <a:path w="3504" h="4128">
                <a:moveTo>
                  <a:pt x="0" y="4080"/>
                </a:moveTo>
                <a:lnTo>
                  <a:pt x="0" y="4128"/>
                </a:lnTo>
                <a:lnTo>
                  <a:pt x="3504" y="2640"/>
                </a:lnTo>
                <a:lnTo>
                  <a:pt x="2880" y="0"/>
                </a:lnTo>
                <a:lnTo>
                  <a:pt x="2832" y="0"/>
                </a:lnTo>
                <a:lnTo>
                  <a:pt x="3465" y="2619"/>
                </a:lnTo>
                <a:lnTo>
                  <a:pt x="0" y="4080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3" name="任意多边形 12"/>
          <p:cNvSpPr>
            <a:spLocks/>
          </p:cNvSpPr>
          <p:nvPr/>
        </p:nvSpPr>
        <p:spPr bwMode="auto">
          <a:xfrm rot="5236414">
            <a:off x="6635304" y="1285480"/>
            <a:ext cx="4114800" cy="158496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6" name="任意多边形 15"/>
          <p:cNvSpPr>
            <a:spLocks/>
          </p:cNvSpPr>
          <p:nvPr/>
        </p:nvSpPr>
        <p:spPr bwMode="auto">
          <a:xfrm>
            <a:off x="7924800" y="0"/>
            <a:ext cx="36576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104" y="0"/>
              </a:cxn>
              <a:cxn ang="0">
                <a:pos x="1728" y="0"/>
              </a:cxn>
              <a:cxn ang="0">
                <a:pos x="0" y="2688"/>
              </a:cxn>
              <a:cxn ang="0">
                <a:pos x="1104" y="0"/>
              </a:cxn>
            </a:cxnLst>
            <a:rect l="0" t="0" r="0" b="0"/>
            <a:pathLst>
              <a:path w="1728" h="2688">
                <a:moveTo>
                  <a:pt x="1104" y="0"/>
                </a:moveTo>
                <a:lnTo>
                  <a:pt x="1728" y="0"/>
                </a:lnTo>
                <a:lnTo>
                  <a:pt x="0" y="2688"/>
                </a:lnTo>
                <a:lnTo>
                  <a:pt x="110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7" name="任意多边形 16"/>
          <p:cNvSpPr>
            <a:spLocks/>
          </p:cNvSpPr>
          <p:nvPr/>
        </p:nvSpPr>
        <p:spPr bwMode="auto">
          <a:xfrm>
            <a:off x="7924800" y="4267200"/>
            <a:ext cx="4267200" cy="11430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2016" y="240"/>
              </a:cxn>
              <a:cxn ang="0">
                <a:pos x="2016" y="720"/>
              </a:cxn>
              <a:cxn ang="0">
                <a:pos x="0" y="0"/>
              </a:cxn>
            </a:cxnLst>
            <a:rect l="0" t="0" r="0" b="0"/>
            <a:pathLst>
              <a:path w="2016" h="720">
                <a:moveTo>
                  <a:pt x="0" y="0"/>
                </a:moveTo>
                <a:lnTo>
                  <a:pt x="2016" y="240"/>
                </a:lnTo>
                <a:lnTo>
                  <a:pt x="2016" y="7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8" name="任意多边形 17"/>
          <p:cNvSpPr>
            <a:spLocks/>
          </p:cNvSpPr>
          <p:nvPr/>
        </p:nvSpPr>
        <p:spPr bwMode="auto">
          <a:xfrm>
            <a:off x="7924800" y="0"/>
            <a:ext cx="18288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864" y="0"/>
              </a:cxn>
              <a:cxn ang="0">
                <a:pos x="0" y="2688"/>
              </a:cxn>
              <a:cxn ang="0">
                <a:pos x="768" y="0"/>
              </a:cxn>
              <a:cxn ang="0">
                <a:pos x="864" y="0"/>
              </a:cxn>
            </a:cxnLst>
            <a:rect l="0" t="0" r="0" b="0"/>
            <a:pathLst>
              <a:path w="864" h="2688">
                <a:moveTo>
                  <a:pt x="864" y="0"/>
                </a:moveTo>
                <a:lnTo>
                  <a:pt x="0" y="2688"/>
                </a:lnTo>
                <a:lnTo>
                  <a:pt x="768" y="0"/>
                </a:lnTo>
                <a:lnTo>
                  <a:pt x="86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9" name="任意多边形 18"/>
          <p:cNvSpPr>
            <a:spLocks/>
          </p:cNvSpPr>
          <p:nvPr/>
        </p:nvSpPr>
        <p:spPr bwMode="auto">
          <a:xfrm>
            <a:off x="7931152" y="4246564"/>
            <a:ext cx="2787649" cy="26114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71" y="1645"/>
              </a:cxn>
              <a:cxn ang="0">
                <a:pos x="1317" y="1645"/>
              </a:cxn>
              <a:cxn ang="0">
                <a:pos x="0" y="0"/>
              </a:cxn>
              <a:cxn ang="0">
                <a:pos x="1071" y="1645"/>
              </a:cxn>
            </a:cxnLst>
            <a:rect l="0" t="0" r="0" b="0"/>
            <a:pathLst>
              <a:path w="1317" h="1645">
                <a:moveTo>
                  <a:pt x="1071" y="1645"/>
                </a:moveTo>
                <a:lnTo>
                  <a:pt x="1317" y="1645"/>
                </a:lnTo>
                <a:lnTo>
                  <a:pt x="0" y="0"/>
                </a:lnTo>
                <a:lnTo>
                  <a:pt x="1071" y="1645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0" name="任意多边形 19"/>
          <p:cNvSpPr>
            <a:spLocks/>
          </p:cNvSpPr>
          <p:nvPr/>
        </p:nvSpPr>
        <p:spPr bwMode="auto">
          <a:xfrm>
            <a:off x="7924800" y="4267200"/>
            <a:ext cx="21336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08" y="1632"/>
              </a:cxn>
              <a:cxn ang="0">
                <a:pos x="0" y="0"/>
              </a:cxn>
              <a:cxn ang="0">
                <a:pos x="960" y="1632"/>
              </a:cxn>
              <a:cxn ang="0">
                <a:pos x="1008" y="1632"/>
              </a:cxn>
            </a:cxnLst>
            <a:rect l="0" t="0" r="0" b="0"/>
            <a:pathLst>
              <a:path w="1008" h="1632">
                <a:moveTo>
                  <a:pt x="1008" y="1632"/>
                </a:moveTo>
                <a:lnTo>
                  <a:pt x="0" y="0"/>
                </a:lnTo>
                <a:lnTo>
                  <a:pt x="960" y="1632"/>
                </a:lnTo>
                <a:lnTo>
                  <a:pt x="1008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1" name="任意多边形 20"/>
          <p:cNvSpPr>
            <a:spLocks/>
          </p:cNvSpPr>
          <p:nvPr/>
        </p:nvSpPr>
        <p:spPr bwMode="auto">
          <a:xfrm>
            <a:off x="7924800" y="1371600"/>
            <a:ext cx="4267200" cy="2895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2016" y="144"/>
              </a:cxn>
              <a:cxn ang="0">
                <a:pos x="0" y="1824"/>
              </a:cxn>
              <a:cxn ang="0">
                <a:pos x="2016" y="0"/>
              </a:cxn>
            </a:cxnLst>
            <a:rect l="0" t="0" r="0" b="0"/>
            <a:pathLst>
              <a:path w="2016" h="1824">
                <a:moveTo>
                  <a:pt x="2016" y="0"/>
                </a:moveTo>
                <a:lnTo>
                  <a:pt x="2016" y="144"/>
                </a:lnTo>
                <a:lnTo>
                  <a:pt x="0" y="1824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2" name="任意多边形 21"/>
          <p:cNvSpPr>
            <a:spLocks/>
          </p:cNvSpPr>
          <p:nvPr/>
        </p:nvSpPr>
        <p:spPr bwMode="auto">
          <a:xfrm>
            <a:off x="7924800" y="1752600"/>
            <a:ext cx="4267200" cy="2514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0" y="1584"/>
              </a:cxn>
              <a:cxn ang="0">
                <a:pos x="2016" y="48"/>
              </a:cxn>
              <a:cxn ang="0">
                <a:pos x="2016" y="0"/>
              </a:cxn>
            </a:cxnLst>
            <a:rect l="0" t="0" r="0" b="0"/>
            <a:pathLst>
              <a:path w="2016" h="1584">
                <a:moveTo>
                  <a:pt x="2016" y="0"/>
                </a:moveTo>
                <a:lnTo>
                  <a:pt x="0" y="1584"/>
                </a:lnTo>
                <a:lnTo>
                  <a:pt x="2016" y="48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3" name="任意多边形 22"/>
          <p:cNvSpPr>
            <a:spLocks/>
          </p:cNvSpPr>
          <p:nvPr/>
        </p:nvSpPr>
        <p:spPr bwMode="auto">
          <a:xfrm>
            <a:off x="1320800" y="4267200"/>
            <a:ext cx="6604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120" y="0"/>
              </a:cxn>
              <a:cxn ang="0">
                <a:pos x="1056" y="1632"/>
              </a:cxn>
              <a:cxn ang="0">
                <a:pos x="0" y="1632"/>
              </a:cxn>
            </a:cxnLst>
            <a:rect l="0" t="0" r="0" b="0"/>
            <a:pathLst>
              <a:path w="3120" h="1632">
                <a:moveTo>
                  <a:pt x="0" y="1632"/>
                </a:moveTo>
                <a:lnTo>
                  <a:pt x="3120" y="0"/>
                </a:lnTo>
                <a:lnTo>
                  <a:pt x="1056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4" name="任意多边形 23"/>
          <p:cNvSpPr>
            <a:spLocks/>
          </p:cNvSpPr>
          <p:nvPr/>
        </p:nvSpPr>
        <p:spPr bwMode="auto">
          <a:xfrm>
            <a:off x="711200" y="4267200"/>
            <a:ext cx="7112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360" y="0"/>
              </a:cxn>
              <a:cxn ang="0">
                <a:pos x="144" y="1632"/>
              </a:cxn>
              <a:cxn ang="0">
                <a:pos x="0" y="1632"/>
              </a:cxn>
            </a:cxnLst>
            <a:rect l="0" t="0" r="0" b="0"/>
            <a:pathLst>
              <a:path w="3360" h="1632">
                <a:moveTo>
                  <a:pt x="0" y="1632"/>
                </a:moveTo>
                <a:lnTo>
                  <a:pt x="3360" y="0"/>
                </a:lnTo>
                <a:lnTo>
                  <a:pt x="144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5" name="任意多边形 24"/>
          <p:cNvSpPr>
            <a:spLocks/>
          </p:cNvSpPr>
          <p:nvPr/>
        </p:nvSpPr>
        <p:spPr bwMode="auto">
          <a:xfrm>
            <a:off x="489099" y="2438400"/>
            <a:ext cx="7518400" cy="1828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152"/>
              </a:cxn>
              <a:cxn ang="0">
                <a:pos x="0" y="384"/>
              </a:cxn>
              <a:cxn ang="0">
                <a:pos x="0" y="0"/>
              </a:cxn>
            </a:cxnLst>
            <a:rect l="0" t="0" r="0" b="0"/>
            <a:pathLst>
              <a:path w="3552" h="1152">
                <a:moveTo>
                  <a:pt x="0" y="0"/>
                </a:moveTo>
                <a:lnTo>
                  <a:pt x="3504" y="1152"/>
                </a:lnTo>
                <a:lnTo>
                  <a:pt x="0" y="38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6" name="任意多边形 25"/>
          <p:cNvSpPr>
            <a:spLocks/>
          </p:cNvSpPr>
          <p:nvPr/>
        </p:nvSpPr>
        <p:spPr bwMode="auto">
          <a:xfrm>
            <a:off x="489099" y="2133600"/>
            <a:ext cx="7518400" cy="2133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7" name="任意多边形 26"/>
          <p:cNvSpPr>
            <a:spLocks/>
          </p:cNvSpPr>
          <p:nvPr/>
        </p:nvSpPr>
        <p:spPr bwMode="auto">
          <a:xfrm>
            <a:off x="6096000" y="4267200"/>
            <a:ext cx="18288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96" y="1632"/>
              </a:cxn>
              <a:cxn ang="0">
                <a:pos x="864" y="0"/>
              </a:cxn>
              <a:cxn ang="0">
                <a:pos x="0" y="1632"/>
              </a:cxn>
            </a:cxnLst>
            <a:rect l="0" t="0" r="0" b="0"/>
            <a:pathLst>
              <a:path w="864" h="1632">
                <a:moveTo>
                  <a:pt x="0" y="1632"/>
                </a:moveTo>
                <a:lnTo>
                  <a:pt x="96" y="1632"/>
                </a:lnTo>
                <a:lnTo>
                  <a:pt x="864" y="0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42536" y="1351672"/>
            <a:ext cx="7624064" cy="977486"/>
          </a:xfrm>
        </p:spPr>
        <p:txBody>
          <a:bodyPr lIns="82296" tIns="45720" bIns="0" anchor="t"/>
          <a:lstStyle>
            <a:lvl1pPr marL="5486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84213" y="402265"/>
            <a:ext cx="1133856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42536" y="512064"/>
            <a:ext cx="10875264" cy="777240"/>
          </a:xfrm>
        </p:spPr>
        <p:txBody>
          <a:bodyPr tIns="64008"/>
          <a:lstStyle>
            <a:lvl1pPr algn="l">
              <a:buNone/>
              <a:defRPr sz="3800" b="0" cap="none" spc="-150" baseline="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 flipH="1">
            <a:off x="495384" y="680477"/>
            <a:ext cx="36576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9" name="矩形 8"/>
          <p:cNvSpPr/>
          <p:nvPr/>
        </p:nvSpPr>
        <p:spPr>
          <a:xfrm flipH="1">
            <a:off x="548145" y="680477"/>
            <a:ext cx="36576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0" name="矩形 9"/>
          <p:cNvSpPr/>
          <p:nvPr/>
        </p:nvSpPr>
        <p:spPr>
          <a:xfrm flipH="1">
            <a:off x="597933" y="680477"/>
            <a:ext cx="1219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1" name="矩形 10"/>
          <p:cNvSpPr/>
          <p:nvPr/>
        </p:nvSpPr>
        <p:spPr>
          <a:xfrm flipH="1">
            <a:off x="635603" y="680477"/>
            <a:ext cx="1219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2" name="矩形 11"/>
          <p:cNvSpPr/>
          <p:nvPr/>
        </p:nvSpPr>
        <p:spPr>
          <a:xfrm>
            <a:off x="667304" y="680477"/>
            <a:ext cx="48768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512064"/>
            <a:ext cx="10972800" cy="914400"/>
          </a:xfrm>
        </p:spPr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19125" y="17705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7125" y="17705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0" y="402266"/>
            <a:ext cx="11822773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3099" y="512064"/>
            <a:ext cx="10363200" cy="914400"/>
          </a:xfrm>
        </p:spPr>
        <p:txBody>
          <a:bodyPr anchor="t"/>
          <a:lstStyle>
            <a:lvl1pPr>
              <a:defRPr sz="400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809750"/>
            <a:ext cx="5386917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6193368" y="1809750"/>
            <a:ext cx="5389033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609600" y="2459037"/>
            <a:ext cx="5386917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459037"/>
            <a:ext cx="5389033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117053" y="680477"/>
            <a:ext cx="60960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7" name="矩形 16"/>
          <p:cNvSpPr/>
          <p:nvPr/>
        </p:nvSpPr>
        <p:spPr>
          <a:xfrm>
            <a:off x="63073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8" name="矩形 17"/>
          <p:cNvSpPr/>
          <p:nvPr/>
        </p:nvSpPr>
        <p:spPr>
          <a:xfrm>
            <a:off x="37669" y="680477"/>
            <a:ext cx="1219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9" name="矩形 18"/>
          <p:cNvSpPr/>
          <p:nvPr/>
        </p:nvSpPr>
        <p:spPr>
          <a:xfrm>
            <a:off x="0" y="680477"/>
            <a:ext cx="1219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0" name="矩形 19"/>
          <p:cNvSpPr/>
          <p:nvPr/>
        </p:nvSpPr>
        <p:spPr>
          <a:xfrm flipH="1">
            <a:off x="199693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1" name="矩形 20"/>
          <p:cNvSpPr/>
          <p:nvPr/>
        </p:nvSpPr>
        <p:spPr>
          <a:xfrm flipH="1">
            <a:off x="252455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2" name="矩形 21"/>
          <p:cNvSpPr/>
          <p:nvPr/>
        </p:nvSpPr>
        <p:spPr>
          <a:xfrm flipH="1">
            <a:off x="302243" y="680477"/>
            <a:ext cx="1219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9" name="矩形 28"/>
          <p:cNvSpPr/>
          <p:nvPr/>
        </p:nvSpPr>
        <p:spPr>
          <a:xfrm flipH="1">
            <a:off x="339912" y="680477"/>
            <a:ext cx="1219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0" name="矩形 29"/>
          <p:cNvSpPr/>
          <p:nvPr/>
        </p:nvSpPr>
        <p:spPr>
          <a:xfrm>
            <a:off x="371613" y="680477"/>
            <a:ext cx="48768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9200" y="512064"/>
            <a:ext cx="10363200" cy="914400"/>
          </a:xfrm>
        </p:spPr>
        <p:txBody>
          <a:bodyPr/>
          <a:lstStyle>
            <a:lvl1pPr>
              <a:defRPr sz="4000" cap="none" baseline="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10972800" cy="1162050"/>
          </a:xfrm>
        </p:spPr>
        <p:txBody>
          <a:bodyPr anchor="ctr"/>
          <a:lstStyle>
            <a:lvl1pPr algn="l">
              <a:buNone/>
              <a:defRPr sz="3600" b="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914400" y="1435100"/>
            <a:ext cx="3352800" cy="45720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4572000" y="1435100"/>
            <a:ext cx="73152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490709" y="0"/>
            <a:ext cx="11704320" cy="1878037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cxnSp>
        <p:nvCxnSpPr>
          <p:cNvPr id="9" name="直接连接符 8"/>
          <p:cNvCxnSpPr/>
          <p:nvPr/>
        </p:nvCxnSpPr>
        <p:spPr>
          <a:xfrm flipV="1">
            <a:off x="484260" y="1885028"/>
            <a:ext cx="11710163" cy="0"/>
          </a:xfrm>
          <a:prstGeom prst="line">
            <a:avLst/>
          </a:prstGeom>
          <a:noFill/>
          <a:ln w="1905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/>
        </p:nvGrpSpPr>
        <p:grpSpPr>
          <a:xfrm rot="5400000">
            <a:off x="11374903" y="1197789"/>
            <a:ext cx="132763" cy="171288"/>
            <a:chOff x="6668087" y="1297746"/>
            <a:chExt cx="161840" cy="156602"/>
          </a:xfrm>
        </p:grpSpPr>
        <p:cxnSp>
          <p:nvCxnSpPr>
            <p:cNvPr id="15" name="直接连接符 14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 bwMode="grayWhite">
          <a:xfrm>
            <a:off x="1219200" y="441252"/>
            <a:ext cx="9144000" cy="701749"/>
          </a:xfrm>
        </p:spPr>
        <p:txBody>
          <a:bodyPr anchor="b"/>
          <a:lstStyle>
            <a:lvl1pPr algn="l">
              <a:buNone/>
              <a:defRPr sz="2100" b="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90709" y="1893781"/>
            <a:ext cx="11704320" cy="4960144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CN" altLang="en-US" smtClean="0"/>
              <a:t>单击图标添加图片</a:t>
            </a:r>
            <a:endParaRPr kumimoji="0"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 bwMode="grayWhite">
          <a:xfrm>
            <a:off x="1219200" y="1150144"/>
            <a:ext cx="9144000" cy="685800"/>
          </a:xfrm>
        </p:spPr>
        <p:txBody>
          <a:bodyPr/>
          <a:lstStyle>
            <a:lvl1pPr marL="27432" indent="0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grpSp>
        <p:nvGrpSpPr>
          <p:cNvPr id="14" name="组合 13"/>
          <p:cNvGrpSpPr/>
          <p:nvPr/>
        </p:nvGrpSpPr>
        <p:grpSpPr>
          <a:xfrm rot="5400000">
            <a:off x="11578103" y="1350189"/>
            <a:ext cx="132763" cy="171288"/>
            <a:chOff x="6668087" y="1297746"/>
            <a:chExt cx="161840" cy="156602"/>
          </a:xfrm>
        </p:grpSpPr>
        <p:cxnSp>
          <p:nvCxnSpPr>
            <p:cNvPr id="11" name="直接连接符 10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合 17"/>
          <p:cNvGrpSpPr/>
          <p:nvPr/>
        </p:nvGrpSpPr>
        <p:grpSpPr>
          <a:xfrm rot="5400000">
            <a:off x="11115579" y="1453352"/>
            <a:ext cx="132763" cy="171288"/>
            <a:chOff x="6668087" y="1297746"/>
            <a:chExt cx="161840" cy="156602"/>
          </a:xfrm>
        </p:grpSpPr>
        <p:cxnSp>
          <p:nvCxnSpPr>
            <p:cNvPr id="19" name="直接连接符 18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636000" y="55499"/>
            <a:ext cx="2844800" cy="365125"/>
          </a:xfrm>
        </p:spPr>
        <p:txBody>
          <a:bodyPr/>
          <a:lstStyle/>
          <a:p>
            <a:fld id="{4E3C7BEF-212C-47AD-B5BE-0427A02A0702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1219200" y="55499"/>
            <a:ext cx="7416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11480800" y="55499"/>
            <a:ext cx="609600" cy="365125"/>
          </a:xfrm>
        </p:spPr>
        <p:txBody>
          <a:bodyPr/>
          <a:lstStyle/>
          <a:p>
            <a:fld id="{BA2DCD74-CAB5-487B-A90A-12123BE5573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-1"/>
            <a:ext cx="48768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矩形 7"/>
          <p:cNvSpPr/>
          <p:nvPr/>
        </p:nvSpPr>
        <p:spPr>
          <a:xfrm>
            <a:off x="340388" y="5047394"/>
            <a:ext cx="97536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矩形 8"/>
          <p:cNvSpPr/>
          <p:nvPr/>
        </p:nvSpPr>
        <p:spPr>
          <a:xfrm>
            <a:off x="340388" y="4796819"/>
            <a:ext cx="97536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矩形 9"/>
          <p:cNvSpPr/>
          <p:nvPr/>
        </p:nvSpPr>
        <p:spPr>
          <a:xfrm>
            <a:off x="340388" y="4637685"/>
            <a:ext cx="97536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1" name="矩形 10"/>
          <p:cNvSpPr/>
          <p:nvPr/>
        </p:nvSpPr>
        <p:spPr>
          <a:xfrm>
            <a:off x="340388" y="4542559"/>
            <a:ext cx="97536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2" name="矩形 11"/>
          <p:cNvSpPr/>
          <p:nvPr/>
        </p:nvSpPr>
        <p:spPr>
          <a:xfrm>
            <a:off x="412744" y="680477"/>
            <a:ext cx="60960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5" name="矩形 14"/>
          <p:cNvSpPr/>
          <p:nvPr/>
        </p:nvSpPr>
        <p:spPr>
          <a:xfrm>
            <a:off x="358764" y="680477"/>
            <a:ext cx="36576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6" name="矩形 15"/>
          <p:cNvSpPr/>
          <p:nvPr/>
        </p:nvSpPr>
        <p:spPr>
          <a:xfrm>
            <a:off x="333360" y="680477"/>
            <a:ext cx="12192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7" name="矩形 16"/>
          <p:cNvSpPr/>
          <p:nvPr/>
        </p:nvSpPr>
        <p:spPr>
          <a:xfrm>
            <a:off x="295691" y="680477"/>
            <a:ext cx="12192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1219200" y="512064"/>
            <a:ext cx="10363200" cy="914400"/>
          </a:xfrm>
          <a:prstGeom prst="rect">
            <a:avLst/>
          </a:prstGeom>
        </p:spPr>
        <p:txBody>
          <a:bodyPr vert="horz" anchor="t">
            <a:noAutofit/>
          </a:bodyPr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1219200" y="1783560"/>
            <a:ext cx="10363200" cy="45720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8636000" y="6416676"/>
            <a:ext cx="28448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4E3C7BEF-212C-47AD-B5BE-0427A02A0702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1219200" y="6416676"/>
            <a:ext cx="74168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endParaRPr lang="zh-CN" altLang="en-US"/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11480800" y="6416676"/>
            <a:ext cx="609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BA2DCD74-CAB5-487B-A90A-12123BE5573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 spc="-100" baseline="0">
          <a:solidFill>
            <a:schemeClr val="tx2">
              <a:satMod val="200000"/>
            </a:schemeClr>
          </a:solidFill>
          <a:latin typeface="+mj-lt"/>
          <a:ea typeface="+mj-ea"/>
          <a:cs typeface="+mj-cs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Clr>
          <a:schemeClr val="tx2"/>
        </a:buClr>
        <a:buSzPct val="95000"/>
        <a:buFont typeface="Wingdings"/>
        <a:buChar char="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全球史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第七讲 世界的现代</a:t>
            </a:r>
            <a:r>
              <a:rPr lang="zh-CN" altLang="en-US" dirty="0"/>
              <a:t>化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中国科学院大学</a:t>
            </a:r>
            <a:r>
              <a:rPr lang="en-US" altLang="zh-CN" dirty="0" smtClean="0"/>
              <a:t>2019-2020</a:t>
            </a:r>
            <a:r>
              <a:rPr lang="zh-CN" altLang="en-US" dirty="0" smtClean="0"/>
              <a:t>学年</a:t>
            </a:r>
            <a:endParaRPr lang="zh-CN" altLang="en-US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65"/>
          <a:stretch/>
        </p:blipFill>
        <p:spPr bwMode="auto">
          <a:xfrm>
            <a:off x="4583832" y="45228"/>
            <a:ext cx="3189734" cy="38931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11275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一、现代世界的标识性特征</a:t>
            </a:r>
            <a:endParaRPr lang="zh-SG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zh-CN" altLang="en-US" dirty="0" smtClean="0"/>
              <a:t>经济：支柱</a:t>
            </a:r>
            <a:r>
              <a:rPr lang="zh-CN" altLang="en-US" dirty="0"/>
              <a:t>产业从农业到工商业（普遍采取资本主义生产关系）</a:t>
            </a:r>
          </a:p>
          <a:p>
            <a:r>
              <a:rPr lang="zh-CN" altLang="en-US" dirty="0"/>
              <a:t>政治</a:t>
            </a:r>
          </a:p>
          <a:p>
            <a:pPr lvl="1"/>
            <a:r>
              <a:rPr lang="zh-CN" altLang="en-US" dirty="0"/>
              <a:t>从一家一姓的封建领地到主权在民的民族国家</a:t>
            </a:r>
          </a:p>
          <a:p>
            <a:pPr lvl="1"/>
            <a:r>
              <a:rPr lang="zh-CN" altLang="en-US" dirty="0"/>
              <a:t>从君主专制到民主共和</a:t>
            </a:r>
          </a:p>
          <a:p>
            <a:r>
              <a:rPr lang="zh-CN" altLang="en-US" dirty="0"/>
              <a:t>人类思想和知识领域</a:t>
            </a:r>
          </a:p>
          <a:p>
            <a:pPr lvl="1"/>
            <a:r>
              <a:rPr lang="zh-CN" altLang="en-US" dirty="0"/>
              <a:t>神学和神秘主义的祛魅；世俗主义和理性的兴起</a:t>
            </a:r>
          </a:p>
          <a:p>
            <a:pPr lvl="1"/>
            <a:r>
              <a:rPr lang="zh-CN" altLang="en-US" dirty="0"/>
              <a:t>现代科学技术的兴起与广泛应用；工业化</a:t>
            </a:r>
          </a:p>
          <a:p>
            <a:r>
              <a:rPr lang="zh-CN" altLang="en-US" dirty="0" smtClean="0"/>
              <a:t>军事：冷兵器</a:t>
            </a:r>
            <a:r>
              <a:rPr lang="zh-CN" altLang="en-US" dirty="0"/>
              <a:t>时代到热兵器时代</a:t>
            </a:r>
          </a:p>
          <a:p>
            <a:r>
              <a:rPr lang="zh-CN" altLang="en-US" dirty="0"/>
              <a:t>社会</a:t>
            </a:r>
            <a:r>
              <a:rPr lang="zh-CN" altLang="en-US" dirty="0" smtClean="0"/>
              <a:t>结构</a:t>
            </a:r>
            <a:endParaRPr lang="zh-SG" altLang="en-US" dirty="0"/>
          </a:p>
        </p:txBody>
      </p:sp>
    </p:spTree>
    <p:extLst>
      <p:ext uri="{BB962C8B-B14F-4D97-AF65-F5344CB8AC3E}">
        <p14:creationId xmlns:p14="http://schemas.microsoft.com/office/powerpoint/2010/main" val="2771830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二、从传统到现代</a:t>
            </a:r>
            <a:endParaRPr lang="zh-SG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经济基础</a:t>
            </a:r>
            <a:endParaRPr lang="zh-CN" altLang="en-US" dirty="0"/>
          </a:p>
          <a:p>
            <a:pPr lvl="1"/>
            <a:r>
              <a:rPr lang="zh-CN" altLang="en-US" dirty="0"/>
              <a:t>传统社会</a:t>
            </a:r>
          </a:p>
          <a:p>
            <a:pPr lvl="2"/>
            <a:r>
              <a:rPr lang="zh-CN" altLang="en-US" b="1" dirty="0">
                <a:solidFill>
                  <a:srgbClr val="FFFF00"/>
                </a:solidFill>
              </a:rPr>
              <a:t>技术水平低</a:t>
            </a:r>
            <a:r>
              <a:rPr lang="zh-CN" altLang="en-US" dirty="0"/>
              <a:t>→需要优先解决温饱→直接生产食物的农业成为主导产业</a:t>
            </a:r>
          </a:p>
          <a:p>
            <a:pPr lvl="2"/>
            <a:r>
              <a:rPr lang="zh-CN" altLang="en-US" b="1" dirty="0">
                <a:solidFill>
                  <a:srgbClr val="FFFF00"/>
                </a:solidFill>
              </a:rPr>
              <a:t>经济体量小</a:t>
            </a:r>
            <a:r>
              <a:rPr lang="zh-CN" altLang="en-US" dirty="0"/>
              <a:t>→工商业缺乏足够的盈利空间</a:t>
            </a:r>
          </a:p>
          <a:p>
            <a:pPr lvl="1"/>
            <a:r>
              <a:rPr lang="zh-CN" altLang="en-US" dirty="0"/>
              <a:t>现代社会</a:t>
            </a:r>
          </a:p>
          <a:p>
            <a:pPr lvl="2"/>
            <a:r>
              <a:rPr lang="zh-CN" altLang="en-US" b="1" dirty="0">
                <a:solidFill>
                  <a:srgbClr val="FFFF00"/>
                </a:solidFill>
              </a:rPr>
              <a:t>农业剩余增加</a:t>
            </a:r>
            <a:r>
              <a:rPr lang="zh-CN" altLang="en-US" dirty="0"/>
              <a:t>（近代早期欧洲农业革命）</a:t>
            </a:r>
          </a:p>
          <a:p>
            <a:pPr lvl="3"/>
            <a:r>
              <a:rPr lang="zh-CN" altLang="en-US" dirty="0"/>
              <a:t>→释放剩余劳动力投入工商业</a:t>
            </a:r>
          </a:p>
          <a:p>
            <a:pPr lvl="3"/>
            <a:r>
              <a:rPr lang="zh-CN" altLang="en-US" dirty="0"/>
              <a:t>→促使人口增加→经济规模增大→工商业盈利空间上升</a:t>
            </a:r>
          </a:p>
          <a:p>
            <a:pPr lvl="2"/>
            <a:r>
              <a:rPr lang="zh-CN" altLang="en-US" dirty="0"/>
              <a:t>→社会分工程度增高提升系统运行效率</a:t>
            </a:r>
            <a:r>
              <a:rPr lang="en-US" altLang="zh-CN" dirty="0"/>
              <a:t>+</a:t>
            </a:r>
            <a:r>
              <a:rPr lang="zh-CN" altLang="en-US" dirty="0"/>
              <a:t>工业对技术和经济的加速作用→形成正反馈机制→工商业逐渐取代农业占据主导地位</a:t>
            </a:r>
          </a:p>
          <a:p>
            <a:endParaRPr lang="zh-SG" altLang="en-US" dirty="0"/>
          </a:p>
        </p:txBody>
      </p:sp>
    </p:spTree>
    <p:extLst>
      <p:ext uri="{BB962C8B-B14F-4D97-AF65-F5344CB8AC3E}">
        <p14:creationId xmlns:p14="http://schemas.microsoft.com/office/powerpoint/2010/main" val="1124235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二、从传统到现代</a:t>
            </a:r>
            <a:endParaRPr lang="zh-SG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619125" y="1484784"/>
            <a:ext cx="5384800" cy="5328592"/>
          </a:xfrm>
        </p:spPr>
        <p:txBody>
          <a:bodyPr>
            <a:normAutofit/>
          </a:bodyPr>
          <a:lstStyle/>
          <a:p>
            <a:r>
              <a:rPr lang="zh-CN" altLang="en-US" dirty="0"/>
              <a:t>经济变革与社会形态变化</a:t>
            </a:r>
            <a:endParaRPr lang="en-US" altLang="zh-CN" dirty="0"/>
          </a:p>
          <a:p>
            <a:pPr lvl="1"/>
            <a:r>
              <a:rPr lang="zh-CN" altLang="en-US" dirty="0"/>
              <a:t>传统农业</a:t>
            </a:r>
          </a:p>
          <a:p>
            <a:pPr lvl="2"/>
            <a:r>
              <a:rPr lang="zh-CN" altLang="en-US" dirty="0"/>
              <a:t>家庭式、小农式生产</a:t>
            </a:r>
          </a:p>
          <a:p>
            <a:pPr lvl="3"/>
            <a:r>
              <a:rPr lang="zh-CN" altLang="en-US" dirty="0"/>
              <a:t>→家庭既是基本生产单位又是基本社会</a:t>
            </a:r>
            <a:r>
              <a:rPr lang="zh-CN" altLang="en-US" dirty="0" smtClean="0"/>
              <a:t>单位</a:t>
            </a:r>
            <a:endParaRPr lang="zh-CN" altLang="en-US" dirty="0"/>
          </a:p>
          <a:p>
            <a:pPr lvl="3"/>
            <a:r>
              <a:rPr lang="zh-CN" altLang="en-US" dirty="0"/>
              <a:t>→大多数人的居住社区与劳动场域</a:t>
            </a:r>
            <a:r>
              <a:rPr lang="zh-CN" altLang="en-US" dirty="0" smtClean="0"/>
              <a:t>重合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zh-CN" altLang="en-US" dirty="0"/>
          </a:p>
          <a:p>
            <a:pPr lvl="3"/>
            <a:endParaRPr lang="zh-CN" altLang="en-US" dirty="0"/>
          </a:p>
          <a:p>
            <a:pPr lvl="3"/>
            <a:endParaRPr lang="zh-CN" altLang="en-US" dirty="0"/>
          </a:p>
          <a:p>
            <a:pPr lvl="3"/>
            <a:endParaRPr lang="zh-CN" altLang="en-US" dirty="0"/>
          </a:p>
          <a:p>
            <a:pPr lvl="3"/>
            <a:r>
              <a:rPr lang="zh-CN" altLang="en-US" dirty="0"/>
              <a:t>→小社群、熟人社会、重</a:t>
            </a:r>
            <a:r>
              <a:rPr lang="zh-CN" altLang="en-US" dirty="0" smtClean="0"/>
              <a:t>人情</a:t>
            </a:r>
            <a:endParaRPr lang="en-US" altLang="zh-CN" dirty="0" smtClean="0"/>
          </a:p>
          <a:p>
            <a:pPr lvl="3"/>
            <a:endParaRPr lang="zh-CN" altLang="en-US" dirty="0"/>
          </a:p>
          <a:p>
            <a:pPr lvl="2"/>
            <a:r>
              <a:rPr lang="zh-CN" altLang="en-US" dirty="0"/>
              <a:t>个体独立劳动、体力劳动为主</a:t>
            </a:r>
          </a:p>
          <a:p>
            <a:pPr lvl="3"/>
            <a:r>
              <a:rPr lang="zh-CN" altLang="en-US" dirty="0"/>
              <a:t>→强调个人技能、体力</a:t>
            </a:r>
          </a:p>
          <a:p>
            <a:pPr lvl="3"/>
            <a:r>
              <a:rPr lang="zh-CN" altLang="en-US" dirty="0"/>
              <a:t>→男尊女卑</a:t>
            </a:r>
          </a:p>
          <a:p>
            <a:endParaRPr lang="zh-SG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half" idx="2"/>
          </p:nvPr>
        </p:nvSpPr>
        <p:spPr>
          <a:xfrm>
            <a:off x="6207124" y="1484784"/>
            <a:ext cx="5984875" cy="5328592"/>
          </a:xfrm>
        </p:spPr>
        <p:txBody>
          <a:bodyPr>
            <a:normAutofit/>
          </a:bodyPr>
          <a:lstStyle/>
          <a:p>
            <a:endParaRPr lang="en-US" altLang="zh-CN" dirty="0" smtClean="0"/>
          </a:p>
          <a:p>
            <a:pPr lvl="1"/>
            <a:r>
              <a:rPr lang="zh-CN" altLang="en-US" dirty="0" smtClean="0"/>
              <a:t>现代</a:t>
            </a:r>
            <a:r>
              <a:rPr lang="zh-CN" altLang="en-US" dirty="0"/>
              <a:t>工商业</a:t>
            </a:r>
          </a:p>
          <a:p>
            <a:pPr lvl="2"/>
            <a:r>
              <a:rPr lang="zh-CN" altLang="en-US" dirty="0"/>
              <a:t>生产社会化</a:t>
            </a:r>
          </a:p>
          <a:p>
            <a:pPr lvl="3"/>
            <a:r>
              <a:rPr lang="zh-CN" altLang="en-US" dirty="0"/>
              <a:t>→家庭重要性下降，不再做为生产单位；社会组织功能时常被生产单位</a:t>
            </a:r>
            <a:r>
              <a:rPr lang="zh-CN" altLang="en-US" dirty="0" smtClean="0"/>
              <a:t>替代</a:t>
            </a:r>
            <a:endParaRPr lang="zh-CN" altLang="en-US" dirty="0"/>
          </a:p>
          <a:p>
            <a:pPr lvl="3"/>
            <a:r>
              <a:rPr lang="zh-CN" altLang="en-US" dirty="0"/>
              <a:t>→居住社区与劳动场域普遍不重合。居住社区的社会组织功能下降</a:t>
            </a:r>
          </a:p>
          <a:p>
            <a:pPr lvl="4"/>
            <a:r>
              <a:rPr lang="zh-CN" altLang="en-US" dirty="0"/>
              <a:t>→传统社会解体→</a:t>
            </a:r>
          </a:p>
          <a:p>
            <a:pPr lvl="5"/>
            <a:r>
              <a:rPr lang="zh-CN" altLang="en-US" dirty="0"/>
              <a:t>中国：宗族社会解体</a:t>
            </a:r>
          </a:p>
          <a:p>
            <a:pPr lvl="5"/>
            <a:r>
              <a:rPr lang="zh-CN" altLang="en-US" dirty="0"/>
              <a:t>欧洲：教堂组织功能下降→世俗化</a:t>
            </a:r>
          </a:p>
          <a:p>
            <a:pPr lvl="3"/>
            <a:r>
              <a:rPr lang="zh-CN" altLang="en-US" dirty="0"/>
              <a:t>→大社会、契约社会、重律</a:t>
            </a:r>
            <a:r>
              <a:rPr lang="zh-CN" altLang="en-US" dirty="0" smtClean="0"/>
              <a:t>法</a:t>
            </a:r>
            <a:endParaRPr lang="en-US" altLang="zh-CN" dirty="0" smtClean="0"/>
          </a:p>
          <a:p>
            <a:pPr lvl="3"/>
            <a:endParaRPr lang="zh-CN" altLang="en-US" dirty="0"/>
          </a:p>
          <a:p>
            <a:pPr lvl="2"/>
            <a:r>
              <a:rPr lang="zh-CN" altLang="en-US" dirty="0"/>
              <a:t>协同劳动。技术性和脑力劳动增多</a:t>
            </a:r>
          </a:p>
          <a:p>
            <a:pPr lvl="3"/>
            <a:r>
              <a:rPr lang="zh-CN" altLang="en-US" dirty="0"/>
              <a:t>→要求组织纪律性。要求一定的文化素质。</a:t>
            </a:r>
          </a:p>
          <a:p>
            <a:pPr lvl="3"/>
            <a:r>
              <a:rPr lang="zh-CN" altLang="en-US" dirty="0"/>
              <a:t>→男女地位差异缩小。</a:t>
            </a:r>
          </a:p>
          <a:p>
            <a:endParaRPr lang="zh-SG" altLang="en-US" dirty="0"/>
          </a:p>
        </p:txBody>
      </p:sp>
    </p:spTree>
    <p:extLst>
      <p:ext uri="{BB962C8B-B14F-4D97-AF65-F5344CB8AC3E}">
        <p14:creationId xmlns:p14="http://schemas.microsoft.com/office/powerpoint/2010/main" val="3171245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二、从传统到现代</a:t>
            </a:r>
            <a:endParaRPr lang="zh-SG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7328" y="1628800"/>
            <a:ext cx="6264696" cy="5229200"/>
          </a:xfrm>
        </p:spPr>
        <p:txBody>
          <a:bodyPr>
            <a:normAutofit/>
          </a:bodyPr>
          <a:lstStyle/>
          <a:p>
            <a:r>
              <a:rPr lang="zh-CN" altLang="en-US" dirty="0"/>
              <a:t>教育、知识和思想领域</a:t>
            </a:r>
            <a:endParaRPr lang="en-US" altLang="zh-CN" dirty="0"/>
          </a:p>
          <a:p>
            <a:pPr lvl="1"/>
            <a:r>
              <a:rPr lang="zh-CN" altLang="en-US" dirty="0"/>
              <a:t>传统社会</a:t>
            </a:r>
            <a:endParaRPr lang="en-US" altLang="zh-CN" dirty="0"/>
          </a:p>
          <a:p>
            <a:pPr lvl="2"/>
            <a:r>
              <a:rPr lang="zh-CN" altLang="en-US" dirty="0"/>
              <a:t>绝大部分人从事体力劳动；少量脑力工作</a:t>
            </a:r>
            <a:r>
              <a:rPr lang="zh-CN" altLang="en-US" dirty="0" smtClean="0"/>
              <a:t>主要集中在社会</a:t>
            </a:r>
            <a:r>
              <a:rPr lang="zh-CN" altLang="en-US" dirty="0"/>
              <a:t>治理领域</a:t>
            </a:r>
            <a:endParaRPr lang="en-US" altLang="zh-CN" dirty="0"/>
          </a:p>
          <a:p>
            <a:pPr lvl="3"/>
            <a:r>
              <a:rPr lang="zh-CN" altLang="en-US" dirty="0">
                <a:latin typeface="Arial Narrow" panose="020B0606020202030204" pitchFamily="34" charset="0"/>
              </a:rPr>
              <a:t>→文盲比例高</a:t>
            </a:r>
            <a:endParaRPr lang="en-US" altLang="zh-CN" dirty="0">
              <a:latin typeface="Arial Narrow" panose="020B0606020202030204" pitchFamily="34" charset="0"/>
            </a:endParaRPr>
          </a:p>
          <a:p>
            <a:pPr lvl="4"/>
            <a:r>
              <a:rPr lang="zh-CN" altLang="en-US" dirty="0">
                <a:latin typeface="Arial Narrow" panose="020B0606020202030204" pitchFamily="34" charset="0"/>
              </a:rPr>
              <a:t>思想领域由神秘主义、有神论宗教和关于死后世界的信仰统治</a:t>
            </a:r>
            <a:endParaRPr lang="en-US" altLang="zh-CN" dirty="0">
              <a:latin typeface="Arial Narrow" panose="020B0606020202030204" pitchFamily="34" charset="0"/>
            </a:endParaRPr>
          </a:p>
          <a:p>
            <a:pPr lvl="3"/>
            <a:r>
              <a:rPr lang="zh-CN" altLang="en-US" dirty="0">
                <a:latin typeface="Arial Narrow" panose="020B0606020202030204" pitchFamily="34" charset="0"/>
              </a:rPr>
              <a:t>→</a:t>
            </a:r>
            <a:r>
              <a:rPr lang="zh-CN" altLang="en-US" dirty="0" smtClean="0">
                <a:latin typeface="Arial Narrow" panose="020B0606020202030204" pitchFamily="34" charset="0"/>
              </a:rPr>
              <a:t>教育主要培养</a:t>
            </a:r>
            <a:r>
              <a:rPr lang="zh-CN" altLang="en-US" dirty="0">
                <a:latin typeface="Arial Narrow" panose="020B0606020202030204" pitchFamily="34" charset="0"/>
              </a:rPr>
              <a:t>社会治理人才和宗教</a:t>
            </a:r>
            <a:r>
              <a:rPr lang="zh-CN" altLang="en-US" dirty="0" smtClean="0">
                <a:latin typeface="Arial Narrow" panose="020B0606020202030204" pitchFamily="34" charset="0"/>
              </a:rPr>
              <a:t>人才</a:t>
            </a:r>
            <a:endParaRPr lang="zh-CN" altLang="en-US" dirty="0">
              <a:latin typeface="Arial Narrow" panose="020B0606020202030204" pitchFamily="34" charset="0"/>
            </a:endParaRPr>
          </a:p>
          <a:p>
            <a:pPr lvl="4"/>
            <a:r>
              <a:rPr lang="zh-CN" altLang="en-US" dirty="0">
                <a:latin typeface="Arial Narrow" panose="020B0606020202030204" pitchFamily="34" charset="0"/>
              </a:rPr>
              <a:t>→精英教育；哲学、神学、人文知识最受重视</a:t>
            </a:r>
            <a:endParaRPr lang="en-US" altLang="zh-CN" dirty="0">
              <a:latin typeface="Arial Narrow" panose="020B0606020202030204" pitchFamily="34" charset="0"/>
            </a:endParaRPr>
          </a:p>
          <a:p>
            <a:pPr lvl="4"/>
            <a:r>
              <a:rPr lang="zh-CN" altLang="en-US" dirty="0">
                <a:latin typeface="Arial Narrow" panose="020B0606020202030204" pitchFamily="34" charset="0"/>
              </a:rPr>
              <a:t>→自然科学人才不足</a:t>
            </a:r>
          </a:p>
          <a:p>
            <a:pPr lvl="2"/>
            <a:r>
              <a:rPr lang="zh-CN" altLang="en-US" dirty="0">
                <a:latin typeface="Arial Narrow" panose="020B0606020202030204" pitchFamily="34" charset="0"/>
              </a:rPr>
              <a:t>科学（自然哲学）</a:t>
            </a:r>
            <a:r>
              <a:rPr lang="en-US" altLang="zh-CN" dirty="0">
                <a:latin typeface="Arial Narrow" panose="020B0606020202030204" pitchFamily="34" charset="0"/>
              </a:rPr>
              <a:t>—</a:t>
            </a:r>
            <a:r>
              <a:rPr lang="zh-CN" altLang="en-US" dirty="0">
                <a:latin typeface="Arial Narrow" panose="020B0606020202030204" pitchFamily="34" charset="0"/>
              </a:rPr>
              <a:t>技术二分</a:t>
            </a:r>
            <a:endParaRPr lang="en-US" altLang="zh-CN" dirty="0">
              <a:latin typeface="Arial Narrow" panose="020B0606020202030204" pitchFamily="34" charset="0"/>
            </a:endParaRPr>
          </a:p>
          <a:p>
            <a:pPr lvl="3"/>
            <a:r>
              <a:rPr lang="zh-CN" altLang="en-US" dirty="0">
                <a:latin typeface="Arial Narrow" panose="020B0606020202030204" pitchFamily="34" charset="0"/>
              </a:rPr>
              <a:t>→科学对社会的直接贡献小，缺乏社会推动力</a:t>
            </a:r>
            <a:endParaRPr lang="en-US" altLang="zh-CN" dirty="0">
              <a:latin typeface="Arial Narrow" panose="020B0606020202030204" pitchFamily="34" charset="0"/>
            </a:endParaRPr>
          </a:p>
          <a:p>
            <a:pPr lvl="3"/>
            <a:r>
              <a:rPr lang="zh-CN" altLang="en-US" dirty="0">
                <a:latin typeface="Arial Narrow" panose="020B0606020202030204" pitchFamily="34" charset="0"/>
              </a:rPr>
              <a:t>→哲学家缺乏定量化、精确化和实验习惯</a:t>
            </a:r>
            <a:endParaRPr lang="en-US" altLang="zh-CN" dirty="0"/>
          </a:p>
          <a:p>
            <a:endParaRPr lang="zh-SG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663952" y="1628800"/>
            <a:ext cx="6528048" cy="5229200"/>
          </a:xfrm>
        </p:spPr>
        <p:txBody>
          <a:bodyPr>
            <a:normAutofit/>
          </a:bodyPr>
          <a:lstStyle/>
          <a:p>
            <a:endParaRPr lang="en-US" altLang="zh-SG" dirty="0" smtClean="0"/>
          </a:p>
          <a:p>
            <a:pPr lvl="1"/>
            <a:r>
              <a:rPr lang="zh-CN" altLang="en-US" dirty="0"/>
              <a:t>现代社会</a:t>
            </a:r>
            <a:endParaRPr lang="en-US" altLang="zh-CN" dirty="0"/>
          </a:p>
          <a:p>
            <a:pPr lvl="2"/>
            <a:r>
              <a:rPr lang="zh-CN" altLang="en-US" dirty="0"/>
              <a:t>主要经济部门（工商业）需要大量理工技术人才和脑力劳动者</a:t>
            </a:r>
            <a:endParaRPr lang="en-US" altLang="zh-CN" dirty="0"/>
          </a:p>
          <a:p>
            <a:pPr lvl="3"/>
            <a:r>
              <a:rPr lang="zh-CN" altLang="en-US" dirty="0">
                <a:latin typeface="Arial Narrow" panose="020B0606020202030204" pitchFamily="34" charset="0"/>
              </a:rPr>
              <a:t>→社会教育水平提高、科学普及</a:t>
            </a:r>
            <a:endParaRPr lang="en-US" altLang="zh-CN" dirty="0">
              <a:latin typeface="Arial Narrow" panose="020B0606020202030204" pitchFamily="34" charset="0"/>
            </a:endParaRPr>
          </a:p>
          <a:p>
            <a:pPr lvl="4"/>
            <a:r>
              <a:rPr lang="zh-CN" altLang="en-US" dirty="0"/>
              <a:t>自然科学、理性成为思想领域的</a:t>
            </a:r>
            <a:r>
              <a:rPr lang="zh-CN" altLang="en-US" dirty="0" smtClean="0"/>
              <a:t>主导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en-US" altLang="zh-CN" dirty="0"/>
          </a:p>
          <a:p>
            <a:pPr lvl="3"/>
            <a:r>
              <a:rPr lang="zh-CN" altLang="en-US" dirty="0">
                <a:latin typeface="Arial Narrow" panose="020B0606020202030204" pitchFamily="34" charset="0"/>
              </a:rPr>
              <a:t>→</a:t>
            </a:r>
            <a:r>
              <a:rPr lang="zh-CN" altLang="en-US" dirty="0"/>
              <a:t>培养现代工业技术人才和创新</a:t>
            </a:r>
            <a:r>
              <a:rPr lang="zh-CN" altLang="en-US" dirty="0" smtClean="0"/>
              <a:t>人才为</a:t>
            </a:r>
            <a:r>
              <a:rPr lang="zh-CN" altLang="en-US" dirty="0"/>
              <a:t>主要任务</a:t>
            </a:r>
          </a:p>
          <a:p>
            <a:pPr lvl="4"/>
            <a:r>
              <a:rPr lang="zh-CN" altLang="en-US" dirty="0">
                <a:latin typeface="Arial Narrow" panose="020B0606020202030204" pitchFamily="34" charset="0"/>
              </a:rPr>
              <a:t>→国民教育；</a:t>
            </a:r>
            <a:r>
              <a:rPr lang="zh-CN" altLang="en-US" dirty="0"/>
              <a:t>科学、技术、工程</a:t>
            </a:r>
            <a:r>
              <a:rPr lang="zh-CN" altLang="en-US" dirty="0" smtClean="0"/>
              <a:t>知识最受重视</a:t>
            </a:r>
            <a:endParaRPr lang="en-US" altLang="zh-CN" dirty="0"/>
          </a:p>
          <a:p>
            <a:pPr lvl="4"/>
            <a:r>
              <a:rPr lang="zh-CN" altLang="en-US" dirty="0">
                <a:latin typeface="Arial Narrow" panose="020B0606020202030204" pitchFamily="34" charset="0"/>
              </a:rPr>
              <a:t>→科学技术人才储备丰富</a:t>
            </a:r>
            <a:endParaRPr lang="zh-CN" altLang="en-US" dirty="0"/>
          </a:p>
          <a:p>
            <a:pPr lvl="2"/>
            <a:r>
              <a:rPr lang="zh-CN" altLang="en-US" dirty="0">
                <a:latin typeface="Arial Narrow" panose="020B0606020202030204" pitchFamily="34" charset="0"/>
              </a:rPr>
              <a:t>科学</a:t>
            </a:r>
            <a:r>
              <a:rPr lang="en-US" altLang="zh-CN" dirty="0">
                <a:latin typeface="Arial Narrow" panose="020B0606020202030204" pitchFamily="34" charset="0"/>
              </a:rPr>
              <a:t>—</a:t>
            </a:r>
            <a:r>
              <a:rPr lang="zh-CN" altLang="en-US" dirty="0">
                <a:latin typeface="Arial Narrow" panose="020B0606020202030204" pitchFamily="34" charset="0"/>
              </a:rPr>
              <a:t>技术高度结合</a:t>
            </a:r>
            <a:endParaRPr lang="en-US" altLang="zh-CN" dirty="0">
              <a:latin typeface="Arial Narrow" panose="020B0606020202030204" pitchFamily="34" charset="0"/>
            </a:endParaRPr>
          </a:p>
          <a:p>
            <a:pPr lvl="3"/>
            <a:r>
              <a:rPr lang="zh-CN" altLang="en-US" dirty="0">
                <a:latin typeface="Arial Narrow" panose="020B0606020202030204" pitchFamily="34" charset="0"/>
              </a:rPr>
              <a:t>→科学对社会的贡献巨大（通过经济、军事</a:t>
            </a:r>
            <a:r>
              <a:rPr lang="zh-CN" altLang="en-US" dirty="0" smtClean="0">
                <a:latin typeface="Arial Narrow" panose="020B0606020202030204" pitchFamily="34" charset="0"/>
              </a:rPr>
              <a:t>等）</a:t>
            </a:r>
            <a:endParaRPr lang="en-US" altLang="zh-CN" dirty="0">
              <a:latin typeface="Arial Narrow" panose="020B0606020202030204" pitchFamily="34" charset="0"/>
            </a:endParaRPr>
          </a:p>
          <a:p>
            <a:pPr lvl="3"/>
            <a:r>
              <a:rPr lang="zh-CN" altLang="en-US" dirty="0">
                <a:latin typeface="Arial Narrow" panose="020B0606020202030204" pitchFamily="34" charset="0"/>
              </a:rPr>
              <a:t>→定量化、精确化、实验方法</a:t>
            </a:r>
            <a:endParaRPr lang="zh-SG" altLang="en-US" dirty="0"/>
          </a:p>
        </p:txBody>
      </p:sp>
    </p:spTree>
    <p:extLst>
      <p:ext uri="{BB962C8B-B14F-4D97-AF65-F5344CB8AC3E}">
        <p14:creationId xmlns:p14="http://schemas.microsoft.com/office/powerpoint/2010/main" val="2301677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二、从传统到现代</a:t>
            </a:r>
            <a:endParaRPr lang="zh-SG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 smtClean="0"/>
              <a:t>政治实力消长</a:t>
            </a:r>
            <a:endParaRPr lang="en-US" altLang="zh-CN" dirty="0"/>
          </a:p>
          <a:p>
            <a:pPr lvl="1"/>
            <a:r>
              <a:rPr lang="zh-CN" altLang="en-US" dirty="0"/>
              <a:t>传统社会</a:t>
            </a:r>
            <a:endParaRPr lang="en-US" altLang="zh-CN" dirty="0"/>
          </a:p>
          <a:p>
            <a:pPr lvl="2"/>
            <a:r>
              <a:rPr lang="zh-CN" altLang="en-US" dirty="0"/>
              <a:t>以农为本→地主</a:t>
            </a:r>
            <a:r>
              <a:rPr lang="en-US" altLang="zh-CN" dirty="0"/>
              <a:t>/</a:t>
            </a:r>
            <a:r>
              <a:rPr lang="zh-CN" altLang="en-US" dirty="0"/>
              <a:t>封建主掌握经济命脉</a:t>
            </a:r>
            <a:endParaRPr lang="en-US" altLang="zh-CN" dirty="0"/>
          </a:p>
          <a:p>
            <a:pPr lvl="2"/>
            <a:r>
              <a:rPr lang="zh-CN" altLang="en-US" dirty="0"/>
              <a:t>劳动人口→以家庭为单位</a:t>
            </a:r>
            <a:r>
              <a:rPr lang="en-US" altLang="zh-CN" dirty="0"/>
              <a:t>,</a:t>
            </a:r>
            <a:r>
              <a:rPr lang="zh-CN" altLang="en-US" dirty="0"/>
              <a:t>由领主</a:t>
            </a:r>
            <a:r>
              <a:rPr lang="en-US" altLang="zh-CN" dirty="0"/>
              <a:t>/</a:t>
            </a:r>
            <a:r>
              <a:rPr lang="zh-CN" altLang="en-US" dirty="0"/>
              <a:t>乡绅组织和控制</a:t>
            </a:r>
            <a:endParaRPr lang="en-US" altLang="zh-CN" dirty="0"/>
          </a:p>
          <a:p>
            <a:pPr lvl="2"/>
            <a:r>
              <a:rPr lang="zh-CN" altLang="en-US" dirty="0"/>
              <a:t>军事→低技术、冷兵器、后勤依赖度低、单兵训练门槛高成本高→人力资源因素重于其它</a:t>
            </a:r>
            <a:r>
              <a:rPr lang="zh-CN" altLang="en-US" dirty="0" smtClean="0"/>
              <a:t>因素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en-US" altLang="zh-CN" dirty="0"/>
          </a:p>
          <a:p>
            <a:pPr lvl="2"/>
            <a:r>
              <a:rPr lang="zh-CN" altLang="en-US" dirty="0"/>
              <a:t>重农抑商倾向</a:t>
            </a:r>
            <a:endParaRPr lang="en-US" altLang="zh-CN" dirty="0"/>
          </a:p>
          <a:p>
            <a:pPr lvl="1"/>
            <a:r>
              <a:rPr lang="zh-CN" altLang="en-US" dirty="0"/>
              <a:t>封建领主</a:t>
            </a:r>
            <a:r>
              <a:rPr lang="en-US" altLang="zh-CN" dirty="0"/>
              <a:t>/</a:t>
            </a:r>
            <a:r>
              <a:rPr lang="zh-CN" altLang="en-US" dirty="0"/>
              <a:t>地主阶层掌权</a:t>
            </a:r>
          </a:p>
          <a:p>
            <a:endParaRPr lang="zh-SG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7124" y="1770502"/>
            <a:ext cx="5577507" cy="4525963"/>
          </a:xfrm>
        </p:spPr>
        <p:txBody>
          <a:bodyPr/>
          <a:lstStyle/>
          <a:p>
            <a:endParaRPr lang="en-US" altLang="zh-SG" dirty="0" smtClean="0"/>
          </a:p>
          <a:p>
            <a:pPr lvl="1"/>
            <a:r>
              <a:rPr lang="zh-CN" altLang="en-US" dirty="0"/>
              <a:t>现代社会</a:t>
            </a:r>
            <a:endParaRPr lang="en-US" altLang="zh-CN" dirty="0"/>
          </a:p>
          <a:p>
            <a:pPr lvl="2"/>
            <a:r>
              <a:rPr lang="zh-CN" altLang="en-US" dirty="0"/>
              <a:t>工商业为主→工商业资本掌握经济命脉</a:t>
            </a:r>
            <a:endParaRPr lang="en-US" altLang="zh-CN" dirty="0"/>
          </a:p>
          <a:p>
            <a:pPr lvl="2"/>
            <a:r>
              <a:rPr lang="zh-CN" altLang="en-US" dirty="0"/>
              <a:t>劳动人口→以企业为单位</a:t>
            </a:r>
            <a:r>
              <a:rPr lang="en-US" altLang="zh-CN" dirty="0"/>
              <a:t>,</a:t>
            </a:r>
            <a:r>
              <a:rPr lang="zh-CN" altLang="en-US" dirty="0"/>
              <a:t>由企业进行组织和控制</a:t>
            </a:r>
            <a:endParaRPr lang="en-US" altLang="zh-CN" dirty="0"/>
          </a:p>
          <a:p>
            <a:pPr lvl="2"/>
            <a:r>
              <a:rPr lang="zh-CN" altLang="en-US" dirty="0"/>
              <a:t>军事→高技术、热兵器、后勤依赖度高、单兵训练门槛低成本低→高度依赖工业技术能力、生产能力和后勤补给</a:t>
            </a:r>
            <a:r>
              <a:rPr lang="zh-CN" altLang="en-US" dirty="0" smtClean="0"/>
              <a:t>（依赖国家财政收入）</a:t>
            </a:r>
            <a:endParaRPr lang="en-US" altLang="zh-CN" dirty="0"/>
          </a:p>
          <a:p>
            <a:pPr lvl="2"/>
            <a:r>
              <a:rPr lang="zh-CN" altLang="en-US" dirty="0"/>
              <a:t>重商主义</a:t>
            </a:r>
            <a:endParaRPr lang="en-US" altLang="zh-CN" dirty="0"/>
          </a:p>
          <a:p>
            <a:pPr lvl="1"/>
            <a:r>
              <a:rPr lang="zh-CN" altLang="en-US" dirty="0"/>
              <a:t>工商阶级掌权</a:t>
            </a:r>
          </a:p>
          <a:p>
            <a:endParaRPr lang="zh-SG" altLang="en-US" dirty="0"/>
          </a:p>
        </p:txBody>
      </p:sp>
    </p:spTree>
    <p:extLst>
      <p:ext uri="{BB962C8B-B14F-4D97-AF65-F5344CB8AC3E}">
        <p14:creationId xmlns:p14="http://schemas.microsoft.com/office/powerpoint/2010/main" val="3765511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二、从传统到现代</a:t>
            </a:r>
            <a:endParaRPr lang="zh-SG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现代政治体制的形成</a:t>
            </a:r>
            <a:endParaRPr lang="en-US" altLang="zh-CN" dirty="0"/>
          </a:p>
          <a:p>
            <a:pPr lvl="1"/>
            <a:r>
              <a:rPr lang="zh-CN" altLang="en-US" dirty="0"/>
              <a:t>经过理性启蒙和神学祛魅的民众普遍要求分享国家权力</a:t>
            </a:r>
            <a:endParaRPr lang="en-US" altLang="zh-CN" dirty="0"/>
          </a:p>
          <a:p>
            <a:pPr lvl="1"/>
            <a:r>
              <a:rPr lang="zh-CN" altLang="en-US" dirty="0"/>
              <a:t>工商业阶级政治势力的壮大（要求贸易、税收、劳动力管理等政策有利于工商业）</a:t>
            </a:r>
            <a:endParaRPr lang="en-US" altLang="zh-CN" dirty="0"/>
          </a:p>
          <a:p>
            <a:pPr lvl="1"/>
            <a:r>
              <a:rPr lang="zh-CN" altLang="en-US" dirty="0"/>
              <a:t>制度准备</a:t>
            </a:r>
            <a:endParaRPr lang="en-US" altLang="zh-CN" dirty="0"/>
          </a:p>
          <a:p>
            <a:pPr lvl="2"/>
            <a:r>
              <a:rPr lang="zh-CN" altLang="en-US" dirty="0"/>
              <a:t>贵族精英民主传统：由朝臣、领主和教士组成议会</a:t>
            </a:r>
            <a:endParaRPr lang="en-US" altLang="zh-CN" dirty="0"/>
          </a:p>
          <a:p>
            <a:pPr lvl="2"/>
            <a:r>
              <a:rPr lang="zh-CN" altLang="en-US" dirty="0"/>
              <a:t>等级议会：增设民间代表（用来对抗大贵族和教士）</a:t>
            </a:r>
            <a:endParaRPr lang="en-US" altLang="zh-CN" dirty="0"/>
          </a:p>
          <a:p>
            <a:pPr lvl="3"/>
            <a:r>
              <a:rPr lang="zh-CN" altLang="en-US" dirty="0"/>
              <a:t>城市代表：指定城市每市两人</a:t>
            </a:r>
            <a:endParaRPr lang="en-US" altLang="zh-CN" dirty="0"/>
          </a:p>
          <a:p>
            <a:pPr lvl="3"/>
            <a:r>
              <a:rPr lang="zh-CN" altLang="en-US" dirty="0"/>
              <a:t>普通骑士代表：每郡两人（基层军事力量和乡村自治系统的中间）</a:t>
            </a:r>
            <a:endParaRPr lang="en-US" altLang="zh-CN" dirty="0"/>
          </a:p>
          <a:p>
            <a:pPr lvl="2"/>
            <a:r>
              <a:rPr lang="zh-CN" altLang="en-US" dirty="0"/>
              <a:t>民主共和政体的小型试验：联邦制、自治城市</a:t>
            </a:r>
          </a:p>
          <a:p>
            <a:endParaRPr lang="zh-SG" altLang="en-US" dirty="0"/>
          </a:p>
        </p:txBody>
      </p:sp>
    </p:spTree>
    <p:extLst>
      <p:ext uri="{BB962C8B-B14F-4D97-AF65-F5344CB8AC3E}">
        <p14:creationId xmlns:p14="http://schemas.microsoft.com/office/powerpoint/2010/main" val="3591408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三、世界现代化进程中重大事件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19200" y="1628800"/>
            <a:ext cx="10363200" cy="5029816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大航海</a:t>
            </a:r>
            <a:r>
              <a:rPr lang="en-US" altLang="zh-CN" dirty="0"/>
              <a:t>-</a:t>
            </a:r>
            <a:r>
              <a:rPr lang="zh-CN" altLang="en-US" dirty="0" smtClean="0"/>
              <a:t>地理大发现：</a:t>
            </a:r>
            <a:r>
              <a:rPr lang="en-US" altLang="zh-CN" dirty="0" smtClean="0"/>
              <a:t>15-17</a:t>
            </a:r>
            <a:r>
              <a:rPr lang="zh-CN" altLang="en-US" dirty="0" smtClean="0"/>
              <a:t>世纪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全球经济体系的形</a:t>
            </a:r>
            <a:r>
              <a:rPr lang="zh-CN" altLang="en-US" dirty="0"/>
              <a:t>成</a:t>
            </a:r>
            <a:endParaRPr lang="en-US" altLang="zh-CN" dirty="0" smtClean="0"/>
          </a:p>
          <a:p>
            <a:r>
              <a:rPr lang="zh-CN" altLang="en-US" dirty="0" smtClean="0"/>
              <a:t>文艺复兴：</a:t>
            </a:r>
            <a:r>
              <a:rPr lang="en-US" altLang="zh-CN" dirty="0" smtClean="0"/>
              <a:t>15</a:t>
            </a:r>
            <a:r>
              <a:rPr lang="zh-CN" altLang="en-US" dirty="0" smtClean="0"/>
              <a:t>世纪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世俗文化和人文主义的崛</a:t>
            </a:r>
            <a:r>
              <a:rPr lang="zh-CN" altLang="en-US" dirty="0"/>
              <a:t>起</a:t>
            </a:r>
            <a:endParaRPr lang="en-US" altLang="zh-CN" dirty="0"/>
          </a:p>
          <a:p>
            <a:r>
              <a:rPr lang="zh-CN" altLang="en-US" dirty="0" smtClean="0"/>
              <a:t>宗教改革：</a:t>
            </a:r>
            <a:r>
              <a:rPr lang="en-US" altLang="zh-CN" dirty="0" smtClean="0"/>
              <a:t>16</a:t>
            </a:r>
            <a:r>
              <a:rPr lang="zh-CN" altLang="en-US" dirty="0" smtClean="0"/>
              <a:t>世纪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宗教思想的革新和对教会统治秩序的破坏</a:t>
            </a:r>
            <a:endParaRPr lang="en-US" altLang="zh-CN" dirty="0"/>
          </a:p>
          <a:p>
            <a:r>
              <a:rPr lang="zh-CN" altLang="en-US" dirty="0" smtClean="0"/>
              <a:t>科学革命：</a:t>
            </a:r>
            <a:r>
              <a:rPr lang="en-US" altLang="zh-CN" dirty="0" smtClean="0"/>
              <a:t>16-17</a:t>
            </a:r>
            <a:r>
              <a:rPr lang="zh-CN" altLang="en-US" dirty="0" smtClean="0"/>
              <a:t>世纪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现代科学</a:t>
            </a:r>
            <a:r>
              <a:rPr lang="zh-CN" altLang="en-US" dirty="0"/>
              <a:t>和</a:t>
            </a:r>
            <a:r>
              <a:rPr lang="zh-CN" altLang="en-US" dirty="0" smtClean="0"/>
              <a:t>理性的兴</a:t>
            </a:r>
            <a:r>
              <a:rPr lang="zh-CN" altLang="en-US" dirty="0"/>
              <a:t>起</a:t>
            </a:r>
            <a:endParaRPr lang="en-US" altLang="zh-CN" dirty="0"/>
          </a:p>
          <a:p>
            <a:r>
              <a:rPr lang="zh-CN" altLang="en-US" dirty="0" smtClean="0"/>
              <a:t>三十年战争：</a:t>
            </a:r>
            <a:r>
              <a:rPr lang="en-US" altLang="zh-CN" dirty="0" smtClean="0"/>
              <a:t>17</a:t>
            </a:r>
            <a:r>
              <a:rPr lang="zh-CN" altLang="en-US" dirty="0" smtClean="0"/>
              <a:t>世纪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神圣罗马帝国分裂，近代欧洲政治格局的奠定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86491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376" y="1"/>
            <a:ext cx="1130253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235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穿越">
  <a:themeElements>
    <a:clrScheme name="穿越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穿越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穿越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</Template>
  <TotalTime>14677</TotalTime>
  <Words>743</Words>
  <Application>Microsoft Office PowerPoint</Application>
  <PresentationFormat>宽屏</PresentationFormat>
  <Paragraphs>108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华文楷体</vt:lpstr>
      <vt:lpstr>宋体</vt:lpstr>
      <vt:lpstr>Arial Narrow</vt:lpstr>
      <vt:lpstr>Calibri</vt:lpstr>
      <vt:lpstr>Consolas</vt:lpstr>
      <vt:lpstr>Corbel</vt:lpstr>
      <vt:lpstr>Wingdings</vt:lpstr>
      <vt:lpstr>Wingdings 2</vt:lpstr>
      <vt:lpstr>Wingdings 3</vt:lpstr>
      <vt:lpstr>穿越</vt:lpstr>
      <vt:lpstr>全球史 第七讲 世界的现代化</vt:lpstr>
      <vt:lpstr>一、现代世界的标识性特征</vt:lpstr>
      <vt:lpstr>二、从传统到现代</vt:lpstr>
      <vt:lpstr>二、从传统到现代</vt:lpstr>
      <vt:lpstr>二、从传统到现代</vt:lpstr>
      <vt:lpstr>二、从传统到现代</vt:lpstr>
      <vt:lpstr>二、从传统到现代</vt:lpstr>
      <vt:lpstr>三、世界现代化进程中重大事件</vt:lpstr>
      <vt:lpstr>PowerPoint 演示文稿</vt:lpstr>
    </vt:vector>
  </TitlesOfParts>
  <Company>Founder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物理学与人类文明 第一讲 文明起源</dc:title>
  <dc:creator>Jean</dc:creator>
  <cp:lastModifiedBy>苏湛</cp:lastModifiedBy>
  <cp:revision>375</cp:revision>
  <dcterms:created xsi:type="dcterms:W3CDTF">2016-03-01T15:42:21Z</dcterms:created>
  <dcterms:modified xsi:type="dcterms:W3CDTF">2020-03-01T15:33:53Z</dcterms:modified>
</cp:coreProperties>
</file>

<file path=docProps/thumbnail.jpeg>
</file>